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sto MT" panose="02040603050505030304" pitchFamily="18" charset="0"/>
      <p:regular r:id="rId14"/>
      <p:bold r:id="rId15"/>
      <p:italic r:id="rId16"/>
      <p:boldItalic r:id="rId17"/>
    </p:embeddedFont>
    <p:embeddedFont>
      <p:font typeface="Lora" pitchFamily="2" charset="0"/>
      <p:regular r:id="rId18"/>
      <p:bold r:id="rId19"/>
      <p:italic r:id="rId20"/>
      <p:boldItalic r:id="rId21"/>
    </p:embeddedFont>
    <p:embeddedFont>
      <p:font typeface="Source Sans 3" panose="020B0604020202020204" charset="0"/>
      <p:regular r:id="rId22"/>
    </p:embeddedFont>
    <p:embeddedFont>
      <p:font typeface="Wingdings 2" panose="05020102010507070707" pitchFamily="18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B7FA"/>
    <a:srgbClr val="2E2E30"/>
    <a:srgbClr val="F589D3"/>
    <a:srgbClr val="9CA9EE"/>
    <a:srgbClr val="F55D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77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58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832" y="2123449"/>
            <a:ext cx="11328041" cy="2194561"/>
          </a:xfrm>
        </p:spPr>
        <p:txBody>
          <a:bodyPr anchor="b">
            <a:normAutofit/>
          </a:bodyPr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4832" y="4318008"/>
            <a:ext cx="11328041" cy="125984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4892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0" y="657369"/>
            <a:ext cx="12170159" cy="458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478306"/>
            <a:ext cx="12426391" cy="652166"/>
          </a:xfrm>
        </p:spPr>
        <p:txBody>
          <a:bodyPr anchor="b">
            <a:normAutofit/>
          </a:bodyPr>
          <a:lstStyle>
            <a:lvl1pPr algn="ctr"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03219" y="834012"/>
            <a:ext cx="11814415" cy="4230805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548640" indent="0">
              <a:buNone/>
              <a:defRPr sz="2400"/>
            </a:lvl2pPr>
            <a:lvl3pPr marL="1097280" indent="0">
              <a:buNone/>
              <a:defRPr sz="24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24514" cy="818966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2499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0124"/>
            <a:ext cx="12424514" cy="4241213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54216"/>
            <a:ext cx="12424516" cy="1802191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9966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639299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65224"/>
            <a:ext cx="12424516" cy="178739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88720" y="106175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05659" y="351391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533977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2552331"/>
            <a:ext cx="12424516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41" y="5580667"/>
            <a:ext cx="12422639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9706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4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6053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722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59886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59886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593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5" y="2181858"/>
            <a:ext cx="4007966" cy="221742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0" y="2181858"/>
            <a:ext cx="4007966" cy="221742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261" y="2181858"/>
            <a:ext cx="4007966" cy="221742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6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4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21722" y="2326702"/>
            <a:ext cx="3710842" cy="1923545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4" y="5376442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4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54891" y="2326913"/>
            <a:ext cx="3710842" cy="192979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722" y="5376441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003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90837" y="2321318"/>
            <a:ext cx="3710842" cy="192875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59886" y="5376439"/>
            <a:ext cx="3961181" cy="157300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4627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44539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79682" y="731520"/>
            <a:ext cx="2741384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5" y="731520"/>
            <a:ext cx="9500246" cy="621792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84437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73598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765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2157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89579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2379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344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5376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65085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8779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3036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5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2113281"/>
            <a:ext cx="11508660" cy="2194576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4307855"/>
            <a:ext cx="11508660" cy="180846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474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5" y="2078939"/>
            <a:ext cx="6072596" cy="487050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3471" y="2078940"/>
            <a:ext cx="6077598" cy="487050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801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4" y="2081408"/>
            <a:ext cx="6106886" cy="4978523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82" y="2081408"/>
            <a:ext cx="6106886" cy="497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46" y="2202305"/>
            <a:ext cx="5851613" cy="653861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46" y="2856165"/>
            <a:ext cx="5851613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53960" y="2202305"/>
            <a:ext cx="5874396" cy="653860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53960" y="2856165"/>
            <a:ext cx="5874396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3974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6649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91611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4448267" cy="2186302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6760" y="731520"/>
            <a:ext cx="7694309" cy="621792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17822"/>
            <a:ext cx="4448267" cy="4031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85628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398" y="731520"/>
            <a:ext cx="4300999" cy="62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907"/>
            <a:ext cx="7121939" cy="2195206"/>
          </a:xfrm>
        </p:spPr>
        <p:txBody>
          <a:bodyPr anchor="b">
            <a:noAutofit/>
          </a:bodyPr>
          <a:lstStyle>
            <a:lvl1pPr algn="ctr">
              <a:defRPr sz="38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31062" y="916443"/>
            <a:ext cx="3930901" cy="5895386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27113"/>
            <a:ext cx="7121939" cy="4051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6340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078940"/>
            <a:ext cx="12424514" cy="4870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5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1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367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864000" indent="-3240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216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231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92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663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0088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4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882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3346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727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580092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Predicting Student Performance: An Early Warning System for Higher Education</a:t>
            </a:r>
            <a:endParaRPr 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731776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Empowering university administrators and academic advisors with data-driven insights to foster student success and enhance retention.</a:t>
            </a:r>
            <a:endParaRPr lang="en-US" sz="185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7DE15784-323A-1A89-CF05-AA6ABF998838}"/>
              </a:ext>
            </a:extLst>
          </p:cNvPr>
          <p:cNvSpPr/>
          <p:nvPr/>
        </p:nvSpPr>
        <p:spPr>
          <a:xfrm>
            <a:off x="6324124" y="5363340"/>
            <a:ext cx="5274318" cy="1577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Prepared by: Adham Ehab</a:t>
            </a:r>
          </a:p>
          <a:p>
            <a:pPr marL="0" indent="0" algn="l">
              <a:lnSpc>
                <a:spcPts val="5500"/>
              </a:lnSpc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Submitted to: MAIM digital solutions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20497"/>
            <a:ext cx="1268706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Ethical Considerations: Ensuring Responsible AI Deployment</a:t>
            </a:r>
            <a:endParaRPr lang="en-US" sz="35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216253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Addressing the critical ethical dimensions of using predictive analytics in higher education to ensure fairness and trust.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814757"/>
            <a:ext cx="6357818" cy="20275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7039" y="30540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Privacy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54961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Strict data governance and anonymization to protect student identities.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858" y="2814757"/>
            <a:ext cx="6357818" cy="202751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674173" y="30540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Fairness &amp; Bias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674173" y="354961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Regular fairness audits to prevent perpetuation of existing disadvantages.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5081588"/>
            <a:ext cx="6357818" cy="202751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77039" y="53209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Stigmatization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77039" y="5816441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Reframe predictions as "support needs" to foster a positive environment.</a:t>
            </a:r>
            <a:endParaRPr lang="en-US" sz="18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858" y="5081588"/>
            <a:ext cx="6357818" cy="202751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674173" y="53209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674173" y="5816441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Use interpretable models and provide clear reports on feature importance to build trust.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21C0C460-4435-59DD-F4D2-50C5E3413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410" y="2037308"/>
            <a:ext cx="696628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Conclusion 🎓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project successfully demonstrates a data-driven approach to student support. By identifying key behavioral and academic signals, the models provide a reliable early warning system. The results confirm that proactive, data-informed interventions can be a powerful tool to improve student success and ensure no student falls through the cracks.</a:t>
            </a:r>
          </a:p>
        </p:txBody>
      </p:sp>
      <p:pic>
        <p:nvPicPr>
          <p:cNvPr id="13" name="Picture 12" descr="A cartoon character next to a white board&#10;&#10;AI-generated content may be incorrect.">
            <a:extLst>
              <a:ext uri="{FF2B5EF4-FFF2-40B4-BE49-F238E27FC236}">
                <a16:creationId xmlns:a16="http://schemas.microsoft.com/office/drawing/2014/main" id="{5F082FF3-E792-ACF7-40FD-5AEE014B09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844" r="20199"/>
          <a:stretch>
            <a:fillRect/>
          </a:stretch>
        </p:blipFill>
        <p:spPr>
          <a:xfrm>
            <a:off x="7315200" y="1070187"/>
            <a:ext cx="7315200" cy="560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98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68529"/>
            <a:ext cx="1143821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Project Overview: Building a Proactive Support System</a:t>
            </a:r>
            <a:endParaRPr lang="en-US" sz="35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261056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project aims to develop an early warning system to identify students at risk of underperforming, enabling timely interventions and optimizing educational resource allocation.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645813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Lora Light" pitchFamily="34" charset="-122"/>
                <a:cs typeface="Arial" panose="020B0604020202020204" pitchFamily="34" charset="0"/>
              </a:rPr>
              <a:t>01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022169"/>
            <a:ext cx="4158734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7724" y="42027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Problem &amp; Value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7724" y="4698325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Proactively identify at-risk students to improve outcomes, increase retention, and optimize resources.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235773" y="3645813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Lora Light" pitchFamily="34" charset="-122"/>
                <a:cs typeface="Arial" panose="020B0604020202020204" pitchFamily="34" charset="0"/>
              </a:rPr>
              <a:t>02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773" y="4022169"/>
            <a:ext cx="4158734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35773" y="4202787"/>
            <a:ext cx="304609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Methodology Overview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235773" y="4698325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Structured approach from data preparation to actionable, ethically-sound recommendations.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9633823" y="3645813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Lora Light" pitchFamily="34" charset="-122"/>
                <a:cs typeface="Arial" panose="020B0604020202020204" pitchFamily="34" charset="0"/>
              </a:rPr>
              <a:t>03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823" y="4022169"/>
            <a:ext cx="4158853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33823" y="42027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Key Phases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633823" y="4698325"/>
            <a:ext cx="41588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Preparation &amp; EDA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9633823" y="5165050"/>
            <a:ext cx="41588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Student Segmentation (K-Means)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9633823" y="5631775"/>
            <a:ext cx="41588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Risk Prediction (Classification)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9633823" y="6098500"/>
            <a:ext cx="41588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Ethical Analysis &amp; Recommendations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359" y="610791"/>
            <a:ext cx="10025658" cy="522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Data &amp; Preparation: The Foundation of Our Analysis</a:t>
            </a:r>
            <a:endParaRPr lang="en-US" sz="32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9" y="1632823"/>
            <a:ext cx="6266974" cy="62669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3687" y="1605082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Data Source &amp; Scope</a:t>
            </a:r>
            <a:endParaRPr lang="en-US" sz="20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93687" y="2153722"/>
            <a:ext cx="6266974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Two datasets from two Portuguese schools (student-mat.csv, student-por.csv).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3687" y="2941915"/>
            <a:ext cx="6266974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395 and 649 student records, 33 diverse features.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687" y="3519249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Key Features</a:t>
            </a:r>
            <a:endParaRPr lang="en-US" sz="20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93687" y="4067889"/>
            <a:ext cx="6266974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Demographics &amp; Family Background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3687" y="4500801"/>
            <a:ext cx="6266974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Social &amp; Study Habits (e.g., goout, freetime, studytime)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93687" y="4933712"/>
            <a:ext cx="6266974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Absences &amp; Prior Grades (G1, G2)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3687" y="5511046"/>
            <a:ext cx="3007757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Data Quality Assessment</a:t>
            </a:r>
            <a:endParaRPr lang="en-US" sz="20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93687" y="6059686"/>
            <a:ext cx="6266974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missing values or duplicate rows identified.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93687" y="6492597"/>
            <a:ext cx="6266974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Outliers detected in 'failures' and 'absences' features, handled during preprocessing.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211" y="744855"/>
            <a:ext cx="6341626" cy="494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EDA &amp; Key Drivers of Performance</a:t>
            </a:r>
            <a:endParaRPr lang="en-US" sz="31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35211" y="1659136"/>
            <a:ext cx="1315997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Exploratory Data Analysis revealed critical insights into factors influencing final student grades (G3).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5211" y="2467808"/>
            <a:ext cx="6323767" cy="35412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79043" y="2441496"/>
            <a:ext cx="2648426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Prior Grades Dominate</a:t>
            </a:r>
            <a:endParaRPr lang="en-US" sz="19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79043" y="2960489"/>
            <a:ext cx="6323767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Prior grades (G1, G2) are overwhelmingly predictive, with correlations of 0.81 and 0.91 with G3, respectively.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79043" y="3842504"/>
            <a:ext cx="3119318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Negative Impact of Failures</a:t>
            </a:r>
            <a:endParaRPr lang="en-US" sz="19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79043" y="4361498"/>
            <a:ext cx="6323767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Past failures show the strongest negative correlation (-0.38), indicating a significant risk factor.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79043" y="5243513"/>
            <a:ext cx="2771299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Final Grade Distribution</a:t>
            </a:r>
            <a:endParaRPr lang="en-US" sz="19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79043" y="5762506"/>
            <a:ext cx="6323767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G3 distribution is slightly left-skewed, with a mean of 11.34, suggesting a need to support students nearing the passing threshold.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79043" y="6623566"/>
            <a:ext cx="6323767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These findings are crucial for informing feature selection in our predictive models.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677" y="667226"/>
            <a:ext cx="7636193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Unsupervised Learning: Student Segmentation</a:t>
            </a:r>
            <a:endParaRPr lang="en-US" sz="27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55677" y="1482566"/>
            <a:ext cx="1331904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K-Means clustering provided granular student segments based on early behavioral data, crucial for targeted interventions.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55677" y="1992868"/>
            <a:ext cx="6565821" cy="3271361"/>
          </a:xfrm>
          <a:prstGeom prst="roundRect">
            <a:avLst>
              <a:gd name="adj" fmla="val 85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3" y="2180153"/>
            <a:ext cx="561975" cy="561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506" y="2303026"/>
            <a:ext cx="252889" cy="3161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42963" y="2929414"/>
            <a:ext cx="2203966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Clustering Approach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842963" y="3317200"/>
            <a:ext cx="6191250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Applied K-Means using behavioral features available early in the term.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7408783" y="1992868"/>
            <a:ext cx="6565940" cy="3271361"/>
          </a:xfrm>
          <a:prstGeom prst="roundRect">
            <a:avLst>
              <a:gd name="adj" fmla="val 85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6068" y="2180153"/>
            <a:ext cx="561975" cy="561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0612" y="2303026"/>
            <a:ext cx="252889" cy="31611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96068" y="2929414"/>
            <a:ext cx="2203966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Behavioral Features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7596068" y="3317200"/>
            <a:ext cx="619136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Study Time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7596068" y="3682246"/>
            <a:ext cx="619136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Absences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7596068" y="4047292"/>
            <a:ext cx="619136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Social Outings (goout)</a:t>
            </a:r>
            <a:endParaRPr lang="en-US" sz="1450" dirty="0"/>
          </a:p>
        </p:txBody>
      </p:sp>
      <p:sp>
        <p:nvSpPr>
          <p:cNvPr id="16" name="Text 10"/>
          <p:cNvSpPr/>
          <p:nvPr/>
        </p:nvSpPr>
        <p:spPr>
          <a:xfrm>
            <a:off x="7596068" y="4412337"/>
            <a:ext cx="619136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Freetime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7596068" y="4777383"/>
            <a:ext cx="619136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Family/School Support</a:t>
            </a:r>
            <a:endParaRPr lang="en-US" sz="1450" dirty="0"/>
          </a:p>
        </p:txBody>
      </p:sp>
      <p:sp>
        <p:nvSpPr>
          <p:cNvPr id="18" name="Shape 12"/>
          <p:cNvSpPr/>
          <p:nvPr/>
        </p:nvSpPr>
        <p:spPr>
          <a:xfrm>
            <a:off x="655677" y="5451515"/>
            <a:ext cx="6565821" cy="2110740"/>
          </a:xfrm>
          <a:prstGeom prst="roundRect">
            <a:avLst>
              <a:gd name="adj" fmla="val 1331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963" y="5638800"/>
            <a:ext cx="561975" cy="561975"/>
          </a:xfrm>
          <a:prstGeom prst="rect">
            <a:avLst/>
          </a:prstGeom>
        </p:spPr>
      </p:pic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7506" y="5761673"/>
            <a:ext cx="252889" cy="316111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42963" y="6388060"/>
            <a:ext cx="2368748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Optimal Clusters (k=9)</a:t>
            </a:r>
            <a:endParaRPr lang="en-US" sz="1700" dirty="0"/>
          </a:p>
        </p:txBody>
      </p:sp>
      <p:sp>
        <p:nvSpPr>
          <p:cNvPr id="22" name="Text 14"/>
          <p:cNvSpPr/>
          <p:nvPr/>
        </p:nvSpPr>
        <p:spPr>
          <a:xfrm>
            <a:off x="842963" y="6775847"/>
            <a:ext cx="6191250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Selected k=9 using the elbow method and silhouette scores for a detailed view of student behaviors.</a:t>
            </a:r>
            <a:endParaRPr lang="en-US" sz="1450" dirty="0"/>
          </a:p>
        </p:txBody>
      </p:sp>
      <p:sp>
        <p:nvSpPr>
          <p:cNvPr id="23" name="Shape 15"/>
          <p:cNvSpPr/>
          <p:nvPr/>
        </p:nvSpPr>
        <p:spPr>
          <a:xfrm>
            <a:off x="7408783" y="5451515"/>
            <a:ext cx="6565940" cy="2110740"/>
          </a:xfrm>
          <a:prstGeom prst="roundRect">
            <a:avLst>
              <a:gd name="adj" fmla="val 1331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4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6068" y="5638800"/>
            <a:ext cx="561975" cy="561975"/>
          </a:xfrm>
          <a:prstGeom prst="rect">
            <a:avLst/>
          </a:prstGeom>
        </p:spPr>
      </p:pic>
      <p:pic>
        <p:nvPicPr>
          <p:cNvPr id="25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50612" y="5761673"/>
            <a:ext cx="252889" cy="316111"/>
          </a:xfrm>
          <a:prstGeom prst="rect">
            <a:avLst/>
          </a:prstGeom>
        </p:spPr>
      </p:pic>
      <p:sp>
        <p:nvSpPr>
          <p:cNvPr id="26" name="Text 16"/>
          <p:cNvSpPr/>
          <p:nvPr/>
        </p:nvSpPr>
        <p:spPr>
          <a:xfrm>
            <a:off x="7596068" y="6388060"/>
            <a:ext cx="2203966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Insights</a:t>
            </a:r>
            <a:endParaRPr lang="en-US" sz="1700" dirty="0"/>
          </a:p>
        </p:txBody>
      </p:sp>
      <p:sp>
        <p:nvSpPr>
          <p:cNvPr id="27" name="Text 17"/>
          <p:cNvSpPr/>
          <p:nvPr/>
        </p:nvSpPr>
        <p:spPr>
          <a:xfrm>
            <a:off x="7596068" y="6775847"/>
            <a:ext cx="6191369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Clusters with high absences and low study time showed significantly lower average final grades, affirming behavioral patterns as effective risk indicators.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620316"/>
            <a:ext cx="10105787" cy="530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Supervised Learning: Predicting Student Outcomes</a:t>
            </a:r>
            <a:endParaRPr lang="en-US" sz="33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89503" y="1602224"/>
            <a:ext cx="1305139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 explored various machine learning models to predict student pass/fail status, considering two feature variants for a comprehensive evaluation.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9503" y="2831663"/>
            <a:ext cx="7610713" cy="1430179"/>
          </a:xfrm>
          <a:prstGeom prst="roundRect">
            <a:avLst>
              <a:gd name="adj" fmla="val 2366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19983" y="2862143"/>
            <a:ext cx="902375" cy="1369219"/>
          </a:xfrm>
          <a:prstGeom prst="rect">
            <a:avLst/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101923" y="3335298"/>
            <a:ext cx="338376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947863" y="3087648"/>
            <a:ext cx="26540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Prediction Goal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947863" y="3644860"/>
            <a:ext cx="642187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 if a student will pass (G3 &gt;= 10) or fail.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89503" y="4487347"/>
            <a:ext cx="7610713" cy="2749987"/>
          </a:xfrm>
          <a:prstGeom prst="roundRect">
            <a:avLst>
              <a:gd name="adj" fmla="val 1231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819983" y="4517827"/>
            <a:ext cx="902375" cy="2689027"/>
          </a:xfrm>
          <a:prstGeom prst="rect">
            <a:avLst/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01923" y="5650825"/>
            <a:ext cx="338376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947863" y="4743331"/>
            <a:ext cx="26540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Models Evaluated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1947863" y="5300543"/>
            <a:ext cx="642187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947863" y="5740479"/>
            <a:ext cx="642187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947863" y="6180415"/>
            <a:ext cx="642187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947863" y="6620351"/>
            <a:ext cx="642187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Support Vector Machine (SVM)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958143" y="2831663"/>
            <a:ext cx="4890373" cy="2152174"/>
          </a:xfrm>
          <a:prstGeom prst="roundRect">
            <a:avLst>
              <a:gd name="adj" fmla="val 1572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214128" y="3087648"/>
            <a:ext cx="2664619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Variant A: Benchmark</a:t>
            </a:r>
            <a:endParaRPr lang="en-US" sz="20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9214128" y="3644860"/>
            <a:ext cx="4378404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Includes G1/G2. Establishes performance ceiling but demonstrates data leakage for early warning.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958143" y="5209342"/>
            <a:ext cx="4890373" cy="2152174"/>
          </a:xfrm>
          <a:prstGeom prst="roundRect">
            <a:avLst>
              <a:gd name="adj" fmla="val 1572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214128" y="5465326"/>
            <a:ext cx="300847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Variant B: Early Warning</a:t>
            </a:r>
            <a:endParaRPr lang="en-US" sz="20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9214128" y="6022538"/>
            <a:ext cx="4378404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Excludes G1/G2. Focuses on behavioral and demographic features for true proactive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842" y="502682"/>
            <a:ext cx="8777168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Supervised Learning Results: Models with Prior Grades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39842" y="1298496"/>
            <a:ext cx="1335071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Including G1 and G2 dramatically boosts model performance, establishing a benchmark for predictive power when early academic history is available.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39842" y="1979414"/>
            <a:ext cx="3244572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Performance Ceiling Established</a:t>
            </a:r>
            <a:endParaRPr lang="en-US" sz="16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39842" y="2431018"/>
            <a:ext cx="6452354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Decision Tree:</a:t>
            </a: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Achieved the highest F1 score of </a:t>
            </a:r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0.949</a:t>
            </a: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39842" y="2787491"/>
            <a:ext cx="6452354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Regression:</a:t>
            </a: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Demonstrated strong discrimination with a ROC-AUC of </a:t>
            </a:r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0.959</a:t>
            </a: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39842" y="3555325"/>
            <a:ext cx="2150864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Insights</a:t>
            </a:r>
            <a:endParaRPr lang="en-US" sz="16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39842" y="4006929"/>
            <a:ext cx="6452354" cy="1170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exceptional performance of these models highlights the significant predictive power of early grades. While indicative of potential, this scenario suggests a "reactive" rather than "proactive" warning system due to reliance on academic performance rather than early behaviors.</a:t>
            </a:r>
            <a:endParaRPr lang="en-US" sz="1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C6DAE3-CBD2-B05E-12FB-B7069F7D4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006929"/>
            <a:ext cx="7163800" cy="16004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751400F-78C2-6778-80AE-7EF014E79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928217"/>
            <a:ext cx="7229475" cy="15906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71538"/>
            <a:ext cx="11847671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Supervised Learning Results: True Early Warning System</a:t>
            </a:r>
            <a:endParaRPr lang="en-US" sz="35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191357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Without prior grades, performance naturally decreased, but models still provided viable early risk detection based on behavioral and demographic factors.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7614761" y="3188137"/>
            <a:ext cx="40539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Robustness for Early Detection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614761" y="377940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Best-performing model with F1 score of </a:t>
            </a:r>
            <a:r>
              <a:rPr lang="en-US" sz="18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0.876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and ROC-AUC of </a:t>
            </a:r>
            <a:r>
              <a:rPr lang="en-US" sz="18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0.676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614761" y="4629150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Feature Importance: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Failures and absences were identified as the most critical predictors, validating their use as early risk signals.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7614761" y="599360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demonstrates the model's ability to identify students at risk before academic struggles manifest in grades, enabling truly proactive intervention.</a:t>
            </a:r>
            <a:endParaRPr lang="en-US" sz="1850" dirty="0"/>
          </a:p>
        </p:txBody>
      </p:sp>
      <p:pic>
        <p:nvPicPr>
          <p:cNvPr id="22" name="Picture 21" descr="A graph of different sizes of trees&#10;&#10;AI-generated content may be incorrect.">
            <a:extLst>
              <a:ext uri="{FF2B5EF4-FFF2-40B4-BE49-F238E27FC236}">
                <a16:creationId xmlns:a16="http://schemas.microsoft.com/office/drawing/2014/main" id="{C5353AA6-6D8B-403F-1E3E-DEF5FC387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775494"/>
            <a:ext cx="6536846" cy="49026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8753"/>
            <a:ext cx="1266408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Actionable Recommendations: Empowering Student Success</a:t>
            </a:r>
            <a:endParaRPr lang="en-US" sz="35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249078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Translating data insights into concrete strategies for university administrators and academic advisors.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501985"/>
            <a:ext cx="4158734" cy="3278862"/>
          </a:xfrm>
          <a:prstGeom prst="roundRect">
            <a:avLst>
              <a:gd name="adj" fmla="val 4462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471505"/>
            <a:ext cx="4158734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98" y="3143012"/>
            <a:ext cx="718066" cy="7180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773382" y="3532321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74B7FA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1</a:t>
            </a:r>
            <a:endParaRPr lang="en-US" sz="2250" dirty="0">
              <a:solidFill>
                <a:srgbClr val="74B7F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107519" y="4100393"/>
            <a:ext cx="320849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Attendance Intervention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107519" y="4595932"/>
            <a:ext cx="361914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programs to identify and address root causes of truancy early, leveraging the strong link between absences and underperformance.</a:t>
            </a:r>
            <a:endParaRPr lang="en-US" sz="1850" dirty="0"/>
          </a:p>
        </p:txBody>
      </p:sp>
      <p:sp>
        <p:nvSpPr>
          <p:cNvPr id="10" name="Shape 6"/>
          <p:cNvSpPr/>
          <p:nvPr/>
        </p:nvSpPr>
        <p:spPr>
          <a:xfrm>
            <a:off x="5235773" y="3501985"/>
            <a:ext cx="4158734" cy="3278862"/>
          </a:xfrm>
          <a:prstGeom prst="roundRect">
            <a:avLst>
              <a:gd name="adj" fmla="val 4462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773" y="3471505"/>
            <a:ext cx="4158734" cy="121920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048" y="3143012"/>
            <a:ext cx="718066" cy="7180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171432" y="3547765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589D3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2</a:t>
            </a:r>
            <a:endParaRPr lang="en-US" sz="2250" dirty="0">
              <a:solidFill>
                <a:srgbClr val="F589D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5505569" y="4100393"/>
            <a:ext cx="31305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Targeted Study Support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5505569" y="4595932"/>
            <a:ext cx="361914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 study skills workshops and tutoring for students identified by K-Means as having low study time or lacking support.</a:t>
            </a:r>
            <a:endParaRPr lang="en-US" sz="1850" dirty="0"/>
          </a:p>
        </p:txBody>
      </p:sp>
      <p:sp>
        <p:nvSpPr>
          <p:cNvPr id="16" name="Shape 10"/>
          <p:cNvSpPr/>
          <p:nvPr/>
        </p:nvSpPr>
        <p:spPr>
          <a:xfrm>
            <a:off x="9633823" y="3501985"/>
            <a:ext cx="4158853" cy="3278862"/>
          </a:xfrm>
          <a:prstGeom prst="roundRect">
            <a:avLst>
              <a:gd name="adj" fmla="val 4462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823" y="3471505"/>
            <a:ext cx="4158853" cy="121920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4217" y="3143012"/>
            <a:ext cx="718066" cy="71806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569839" y="3532321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3</a:t>
            </a:r>
            <a:endParaRPr lang="en-US" sz="225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9903619" y="4100393"/>
            <a:ext cx="357187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Strategic Grade Leveraging</a:t>
            </a:r>
            <a:endParaRPr lang="en-US" sz="2200" dirty="0"/>
          </a:p>
        </p:txBody>
      </p:sp>
      <p:sp>
        <p:nvSpPr>
          <p:cNvPr id="21" name="Text 13"/>
          <p:cNvSpPr/>
          <p:nvPr/>
        </p:nvSpPr>
        <p:spPr>
          <a:xfrm>
            <a:off x="9903619" y="4595932"/>
            <a:ext cx="36192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 initial grades (G1) with behavioral data to confirm risk status and tailor support, moving beyond reactive measures.</a:t>
            </a:r>
            <a:endParaRPr lang="en-US" sz="18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42</TotalTime>
  <Words>970</Words>
  <Application>Microsoft Office PowerPoint</Application>
  <PresentationFormat>Custom</PresentationFormat>
  <Paragraphs>113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Wingdings 2</vt:lpstr>
      <vt:lpstr>Lora</vt:lpstr>
      <vt:lpstr>Arial</vt:lpstr>
      <vt:lpstr>Calisto MT</vt:lpstr>
      <vt:lpstr>Source Sans 3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adham ehab</dc:creator>
  <cp:lastModifiedBy>ادهم ايهاب مختار محمد جلال الدرينى</cp:lastModifiedBy>
  <cp:revision>4</cp:revision>
  <dcterms:created xsi:type="dcterms:W3CDTF">2025-09-01T21:35:33Z</dcterms:created>
  <dcterms:modified xsi:type="dcterms:W3CDTF">2025-09-01T22:18:59Z</dcterms:modified>
</cp:coreProperties>
</file>